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64" r:id="rId4"/>
    <p:sldId id="258" r:id="rId5"/>
    <p:sldId id="259" r:id="rId6"/>
    <p:sldId id="260" r:id="rId8"/>
    <p:sldId id="261" r:id="rId9"/>
    <p:sldId id="262" r:id="rId10"/>
    <p:sldId id="263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8277F-8E17-4770-A6BB-B98438952FAE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C4AF0-DE5D-4E55-8A39-87368A0E6D5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4AF0-DE5D-4E55-8A39-87368A0E6D5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4AF0-DE5D-4E55-8A39-87368A0E6D5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4AF0-DE5D-4E55-8A39-87368A0E6D5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4AF0-DE5D-4E55-8A39-87368A0E6D5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C4AF0-DE5D-4E55-8A39-87368A0E6D5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C8240-4C6A-4F2E-8D7A-4A3CB567834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8D86E-B557-4AD9-BF7F-5FBCE0B82AC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7360" y="2183130"/>
            <a:ext cx="8930640" cy="1816735"/>
          </a:xfrm>
        </p:spPr>
        <p:txBody>
          <a:bodyPr>
            <a:normAutofit fontScale="90000"/>
          </a:bodyPr>
          <a:lstStyle/>
          <a:p>
            <a:br>
              <a:rPr lang="en-US" b="1" i="1" dirty="0" smtClean="0">
                <a:solidFill>
                  <a:srgbClr val="FF0000"/>
                </a:solidFill>
              </a:rPr>
            </a:br>
            <a:br>
              <a:rPr lang="en-US" b="1" i="1" dirty="0" smtClean="0">
                <a:solidFill>
                  <a:srgbClr val="FF0000"/>
                </a:solidFill>
              </a:rPr>
            </a:br>
            <a:r>
              <a:rPr lang="en-US" b="1" i="1" dirty="0" smtClean="0">
                <a:solidFill>
                  <a:srgbClr val="FF0000"/>
                </a:solidFill>
              </a:rPr>
              <a:t>MECTEK IND SOURCING</a:t>
            </a:r>
            <a:br>
              <a:rPr lang="en-US" b="1" i="1" dirty="0" smtClean="0">
                <a:solidFill>
                  <a:srgbClr val="FF0000"/>
                </a:solidFill>
              </a:rPr>
            </a:br>
            <a:r>
              <a:rPr lang="en-US" b="1" i="1" dirty="0" smtClean="0">
                <a:solidFill>
                  <a:srgbClr val="FF0000"/>
                </a:solidFill>
              </a:rPr>
              <a:t>NDT DIVISION</a:t>
            </a:r>
            <a:br>
              <a:rPr lang="en-US" b="1" i="1" dirty="0" smtClean="0">
                <a:solidFill>
                  <a:srgbClr val="FF0000"/>
                </a:solidFill>
              </a:rPr>
            </a:br>
            <a:r>
              <a:rPr lang="en-US" b="1" i="1" dirty="0" smtClean="0">
                <a:solidFill>
                  <a:srgbClr val="FF0000"/>
                </a:solidFill>
              </a:rPr>
              <a:t>  </a:t>
            </a:r>
            <a:r>
              <a:rPr lang="en-US" sz="2700" b="1" i="1" dirty="0" smtClean="0">
                <a:solidFill>
                  <a:srgbClr val="FF0000"/>
                </a:solidFill>
              </a:rPr>
              <a:t>NO 29/A Ground floor, Anna St, Srinivasa Nagar </a:t>
            </a:r>
            <a:r>
              <a:rPr lang="en-US" sz="2700" b="1" i="1" dirty="0">
                <a:solidFill>
                  <a:srgbClr val="FF0000"/>
                </a:solidFill>
              </a:rPr>
              <a:t>P</a:t>
            </a:r>
            <a:r>
              <a:rPr lang="en-US" sz="2700" b="1" i="1" dirty="0" smtClean="0">
                <a:solidFill>
                  <a:srgbClr val="FF0000"/>
                </a:solidFill>
              </a:rPr>
              <a:t>adi Chennai</a:t>
            </a:r>
            <a:r>
              <a:rPr lang="en-US" sz="2700" b="1" i="1" dirty="0" smtClean="0">
                <a:solidFill>
                  <a:srgbClr val="FF0000"/>
                </a:solidFill>
              </a:rPr>
              <a:t> -600 050 </a:t>
            </a:r>
            <a:br>
              <a:rPr lang="en-US" sz="2700" b="1" i="1" dirty="0" smtClean="0">
                <a:solidFill>
                  <a:srgbClr val="FF0000"/>
                </a:solidFill>
              </a:rPr>
            </a:br>
            <a:r>
              <a:rPr lang="en-US" sz="2700" b="1" i="1" dirty="0" smtClean="0">
                <a:solidFill>
                  <a:srgbClr val="FF0000"/>
                </a:solidFill>
              </a:rPr>
              <a:t>Contact No 94444 61538/8667554033/8925023444</a:t>
            </a:r>
            <a:br>
              <a:rPr lang="en-US" sz="2700" b="1" i="1" dirty="0" smtClean="0">
                <a:solidFill>
                  <a:srgbClr val="FF0000"/>
                </a:solidFill>
              </a:rPr>
            </a:br>
            <a:r>
              <a:rPr lang="en-US" sz="2700" b="1" i="1" dirty="0" smtClean="0">
                <a:solidFill>
                  <a:srgbClr val="FF0000"/>
                </a:solidFill>
              </a:rPr>
              <a:t>E-Mail id: gammaraymsv@gmail.com</a:t>
            </a:r>
            <a:br>
              <a:rPr lang="en-US" sz="2700" b="1" i="1" dirty="0" smtClean="0">
                <a:solidFill>
                  <a:srgbClr val="FF0000"/>
                </a:solidFill>
              </a:rPr>
            </a:br>
            <a:r>
              <a:rPr lang="en-US" sz="2700" b="1" i="1" dirty="0" smtClean="0">
                <a:solidFill>
                  <a:srgbClr val="FF0000"/>
                </a:solidFill>
              </a:rPr>
              <a:t>jag.mechotech@yahoo.com</a:t>
            </a:r>
            <a:endParaRPr lang="en-US" sz="2700" b="1" i="1" dirty="0" smtClean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94765"/>
            <a:ext cx="9144000" cy="16557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WE PROVIDE NDT SERVICES</a:t>
            </a:r>
            <a:endParaRPr lang="en-US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>
                <a:solidFill>
                  <a:srgbClr val="FF0000"/>
                </a:solidFill>
              </a:rPr>
              <a:t>AND</a:t>
            </a:r>
            <a:endParaRPr lang="en-US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>
                <a:solidFill>
                  <a:srgbClr val="FF0000"/>
                </a:solidFill>
              </a:rPr>
              <a:t>TRAINING - CERTIFICATION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i="1" dirty="0" smtClean="0">
                <a:solidFill>
                  <a:srgbClr val="FF0000"/>
                </a:solidFill>
              </a:rPr>
              <a:t>SERVICE OFFERED BY US</a:t>
            </a:r>
            <a:endParaRPr lang="en-US" sz="60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i="1" dirty="0" smtClean="0">
                <a:solidFill>
                  <a:srgbClr val="FF0000"/>
                </a:solidFill>
              </a:rPr>
              <a:t>VISUAL TESING (VT)</a:t>
            </a:r>
            <a:endParaRPr lang="en-US" sz="4400" i="1" dirty="0" smtClean="0">
              <a:solidFill>
                <a:srgbClr val="FF0000"/>
              </a:solidFill>
            </a:endParaRPr>
          </a:p>
          <a:p>
            <a:pPr algn="ctr"/>
            <a:r>
              <a:rPr lang="en-US" sz="4400" i="1" dirty="0" smtClean="0">
                <a:solidFill>
                  <a:srgbClr val="FF0000"/>
                </a:solidFill>
              </a:rPr>
              <a:t>DYE PENETRANT TESTING (DPT)</a:t>
            </a:r>
            <a:endParaRPr lang="en-US" sz="4400" i="1" dirty="0" smtClean="0">
              <a:solidFill>
                <a:srgbClr val="FF0000"/>
              </a:solidFill>
            </a:endParaRPr>
          </a:p>
          <a:p>
            <a:pPr algn="ctr"/>
            <a:r>
              <a:rPr lang="en-US" sz="4400" i="1" dirty="0" smtClean="0">
                <a:solidFill>
                  <a:srgbClr val="FF0000"/>
                </a:solidFill>
              </a:rPr>
              <a:t>MAGNETIC PARTICLE TESTING (MPT)</a:t>
            </a:r>
            <a:endParaRPr lang="en-US" sz="4400" i="1" dirty="0" smtClean="0">
              <a:solidFill>
                <a:srgbClr val="FF0000"/>
              </a:solidFill>
            </a:endParaRPr>
          </a:p>
          <a:p>
            <a:pPr algn="ctr"/>
            <a:r>
              <a:rPr lang="en-US" sz="4400" i="1" dirty="0" smtClean="0">
                <a:solidFill>
                  <a:srgbClr val="FF0000"/>
                </a:solidFill>
              </a:rPr>
              <a:t>ULTRASONIC TESTING (UT)</a:t>
            </a:r>
            <a:endParaRPr lang="en-US" sz="4400" i="1" dirty="0" smtClean="0">
              <a:solidFill>
                <a:srgbClr val="FF0000"/>
              </a:solidFill>
            </a:endParaRPr>
          </a:p>
          <a:p>
            <a:pPr algn="ctr"/>
            <a:r>
              <a:rPr lang="en-US" sz="4400" i="1" dirty="0" smtClean="0">
                <a:solidFill>
                  <a:srgbClr val="FF0000"/>
                </a:solidFill>
              </a:rPr>
              <a:t>RADIOGRAPHY TESTING (RT)</a:t>
            </a:r>
            <a:endParaRPr lang="en-US" sz="4400" i="1" dirty="0" smtClean="0">
              <a:solidFill>
                <a:srgbClr val="FF0000"/>
              </a:solidFill>
            </a:endParaRPr>
          </a:p>
          <a:p>
            <a:pPr algn="ctr"/>
            <a:r>
              <a:rPr lang="en-US" sz="4400" i="1" dirty="0" smtClean="0">
                <a:solidFill>
                  <a:srgbClr val="FF0000"/>
                </a:solidFill>
              </a:rPr>
              <a:t>RADIOGRAPHIC INTERPRETATION (RTFI)</a:t>
            </a:r>
            <a:endParaRPr lang="en-US" sz="4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700" i="1" dirty="0" smtClean="0">
                <a:solidFill>
                  <a:srgbClr val="FF0000"/>
                </a:solidFill>
              </a:rPr>
              <a:t>VISUAL TESTING </a:t>
            </a:r>
            <a:br>
              <a:rPr lang="en-US" sz="6000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VISUAL INSPECTION TOOLS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428" y="1943890"/>
            <a:ext cx="6953143" cy="411480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i="1" dirty="0" smtClean="0">
                <a:solidFill>
                  <a:srgbClr val="FF0000"/>
                </a:solidFill>
              </a:rPr>
              <a:t>DYE PENETRANT TESTING (DPT)</a:t>
            </a:r>
            <a:endParaRPr lang="en-US" sz="6000" i="1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Grp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60" y="3363040"/>
            <a:ext cx="3243474" cy="154247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50" y="1433641"/>
            <a:ext cx="3304309" cy="174509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42449" y="4979957"/>
            <a:ext cx="3304309" cy="17052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51" y="3277840"/>
            <a:ext cx="3304309" cy="15655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545" y="1430682"/>
            <a:ext cx="3243474" cy="17480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60" y="5144655"/>
            <a:ext cx="3331237" cy="1608136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888889" y="1466188"/>
            <a:ext cx="1576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PRE-CLEANING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259719" y="4549168"/>
            <a:ext cx="2747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APPLY PENETRANT (SPRAY)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34499" y="5119410"/>
            <a:ext cx="2808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SPARY THE CLEANER DIRECT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682218" y="1457910"/>
            <a:ext cx="3176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USE LINT FREE CLOTH TO CLEAN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147537" y="4474071"/>
            <a:ext cx="2245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CLEAN THE SPECIMEN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935330" y="4959989"/>
            <a:ext cx="2670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APPLY DEVELOPER (SPRAY)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>
            <a:noAutofit/>
          </a:bodyPr>
          <a:lstStyle/>
          <a:p>
            <a:pPr algn="ctr"/>
            <a:r>
              <a:rPr lang="en-US" sz="4800" i="1" dirty="0" smtClean="0">
                <a:solidFill>
                  <a:srgbClr val="FF0000"/>
                </a:solidFill>
              </a:rPr>
              <a:t>MAGNETIC PARTICLE TESTING (MPT)</a:t>
            </a:r>
            <a:endParaRPr lang="en-US" sz="4800" i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2771" y="1231728"/>
            <a:ext cx="3689760" cy="1764145"/>
          </a:xfrm>
        </p:spPr>
      </p:pic>
      <p:pic>
        <p:nvPicPr>
          <p:cNvPr id="5" name="Picture 2" descr="10-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005" y="3262923"/>
            <a:ext cx="3426692" cy="12587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817274" y="2995873"/>
            <a:ext cx="2294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PERMANENT MAGNET</a:t>
            </a:r>
            <a:endParaRPr lang="en-US" dirty="0"/>
          </a:p>
        </p:txBody>
      </p:sp>
      <p:pic>
        <p:nvPicPr>
          <p:cNvPr id="7" name="Picture 3" descr="10-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749" y="1321356"/>
            <a:ext cx="4025203" cy="249381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96073" y="1321356"/>
            <a:ext cx="2640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ELECTRO MAGNETIC YOKE</a:t>
            </a:r>
            <a:endParaRPr lang="en-US" dirty="0"/>
          </a:p>
        </p:txBody>
      </p:sp>
      <p:pic>
        <p:nvPicPr>
          <p:cNvPr id="9" name="Picture 3" descr="10-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748" y="3876479"/>
            <a:ext cx="4025203" cy="200187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050904" y="5817054"/>
            <a:ext cx="1932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PROD EQUIPMENT</a:t>
            </a:r>
            <a:endParaRPr lang="en-US" dirty="0"/>
          </a:p>
        </p:txBody>
      </p:sp>
      <p:pic>
        <p:nvPicPr>
          <p:cNvPr id="11" name="Picture 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39" y="4888336"/>
            <a:ext cx="5126182" cy="210359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385455" y="4546839"/>
            <a:ext cx="3709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BENCH </a:t>
            </a:r>
            <a:r>
              <a:rPr lang="en-US" dirty="0" smtClean="0"/>
              <a:t>EQUIPMENT CC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18" y="12497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 smtClean="0">
                <a:solidFill>
                  <a:srgbClr val="FF0000"/>
                </a:solidFill>
              </a:rPr>
              <a:t>ULTRASONIC TESTING (UT)</a:t>
            </a:r>
            <a:endParaRPr lang="en-US" sz="6000" i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10-32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30" y="1320835"/>
            <a:ext cx="3276601" cy="237371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796" y="1244309"/>
            <a:ext cx="3609514" cy="245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618" y="1358680"/>
            <a:ext cx="3629891" cy="2352603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10-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24" y="4006997"/>
            <a:ext cx="3276601" cy="242303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955" y="3837708"/>
            <a:ext cx="3629891" cy="2609273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796" y="3837708"/>
            <a:ext cx="3609514" cy="2609273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298420" y="4573728"/>
            <a:ext cx="1912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DEFECT DETECTED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03899" y="4389062"/>
            <a:ext cx="1245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 DEFECT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04128" y="6326971"/>
            <a:ext cx="2822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WELD SCAN (ANGLE </a:t>
            </a:r>
            <a:r>
              <a:rPr lang="en-US" dirty="0" smtClean="0"/>
              <a:t>PROBE)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127772" y="3620715"/>
            <a:ext cx="3292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NORMAL PROBE RANGE SETTING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i="1" dirty="0" smtClean="0">
                <a:solidFill>
                  <a:srgbClr val="FF0000"/>
                </a:solidFill>
              </a:rPr>
              <a:t>RADIOGRAPHY TESTING (RT)</a:t>
            </a:r>
            <a:endParaRPr lang="en-US" sz="6000" i="1" dirty="0">
              <a:solidFill>
                <a:srgbClr val="FF0000"/>
              </a:solidFill>
            </a:endParaRPr>
          </a:p>
        </p:txBody>
      </p:sp>
      <p:pic>
        <p:nvPicPr>
          <p:cNvPr id="6" name="Picture 2" descr="10-27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588656"/>
            <a:ext cx="5184188" cy="23367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1" y="1574393"/>
            <a:ext cx="4796261" cy="225396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34" y="4174836"/>
            <a:ext cx="5307166" cy="243594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964" y="4174836"/>
            <a:ext cx="4796261" cy="2362346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553798" y="3842617"/>
            <a:ext cx="3505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Different Material Different Density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99441" y="6437312"/>
            <a:ext cx="3439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Single Wall Single </a:t>
            </a:r>
            <a:r>
              <a:rPr lang="en-US" dirty="0" smtClean="0"/>
              <a:t>image Technique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384321" y="3804097"/>
            <a:ext cx="2907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X-ray </a:t>
            </a:r>
            <a:r>
              <a:rPr lang="en-US" dirty="0" smtClean="0"/>
              <a:t>Machine arrangement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075923" y="6488668"/>
            <a:ext cx="3039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 Quality Indicator (Plate)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5" name="Picture 2" descr="10-26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81" y="1591312"/>
            <a:ext cx="3109083" cy="20847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93414" y="534881"/>
            <a:ext cx="92200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i="1" dirty="0">
                <a:solidFill>
                  <a:srgbClr val="FF0000"/>
                </a:solidFill>
              </a:rPr>
              <a:t>RADIOGRAPHIC INTERPRETATION (RTFI)</a:t>
            </a:r>
            <a:endParaRPr lang="en-US" sz="4400" i="1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245" y="1591311"/>
            <a:ext cx="3464848" cy="208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045" y="5101030"/>
            <a:ext cx="3473917" cy="112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39D"/>
                  </a:outerShdw>
                </a:effectLst>
              </a14:hiddenEffects>
            </a:ext>
          </a:extLst>
        </p:spPr>
      </p:pic>
      <p:pic>
        <p:nvPicPr>
          <p:cNvPr id="8" name="Picture 7" descr="X8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496" y="3828626"/>
            <a:ext cx="2626734" cy="104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X7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145" y="3817657"/>
            <a:ext cx="2706255" cy="108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X890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030" y="3850413"/>
            <a:ext cx="2345250" cy="104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X9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045" y="3795413"/>
            <a:ext cx="2453301" cy="110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Content Placeholder 3"/>
          <p:cNvGraphicFramePr/>
          <p:nvPr/>
        </p:nvGraphicFramePr>
        <p:xfrm>
          <a:off x="7734573" y="1477646"/>
          <a:ext cx="3726707" cy="22580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02977"/>
                <a:gridCol w="1044872"/>
                <a:gridCol w="1478858"/>
              </a:tblGrid>
              <a:tr h="834589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2315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buSzPts val="1950"/>
                        <a:buFont typeface="Arial" panose="020B0604020202020204"/>
                        <a:buChar char="•"/>
                        <a:tabLst>
                          <a:tab pos="220980" algn="l"/>
                        </a:tabLst>
                      </a:pPr>
                      <a:endParaRPr lang="en-US" sz="2800" dirty="0" smtClean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ts val="2315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buSzPts val="1950"/>
                        <a:buFont typeface="Arial" panose="020B0604020202020204"/>
                        <a:buChar char="•"/>
                        <a:tabLst>
                          <a:tab pos="220980" algn="l"/>
                        </a:tabLst>
                      </a:pPr>
                      <a:r>
                        <a:rPr lang="en-US" sz="1200" dirty="0" smtClean="0">
                          <a:effectLst/>
                        </a:rPr>
                        <a:t>Density </a:t>
                      </a:r>
                      <a:r>
                        <a:rPr lang="en-US" sz="1200" dirty="0">
                          <a:effectLst/>
                        </a:rPr>
                        <a:t>on</a:t>
                      </a:r>
                      <a:r>
                        <a:rPr lang="en-US" sz="1200" spc="1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IQI</a:t>
                      </a:r>
                      <a:endParaRPr lang="en-IN" sz="1200" dirty="0">
                        <a:effectLst/>
                        <a:latin typeface="Calibri" panose="020F0502020204030204"/>
                        <a:ea typeface="Arial" panose="020B060402020202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5640" algn="l">
                        <a:lnSpc>
                          <a:spcPts val="2315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effectLst/>
                      </a:endParaRPr>
                    </a:p>
                    <a:p>
                      <a:pPr marL="675640" algn="l">
                        <a:lnSpc>
                          <a:spcPts val="2315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+</a:t>
                      </a:r>
                      <a:r>
                        <a:rPr lang="en-US" sz="1400" dirty="0">
                          <a:effectLst/>
                        </a:rPr>
                        <a:t>30%</a:t>
                      </a:r>
                      <a:endParaRPr lang="en-IN" sz="1400" dirty="0">
                        <a:effectLst/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 algn="l">
                        <a:lnSpc>
                          <a:spcPts val="2315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effectLst/>
                      </a:endParaRPr>
                    </a:p>
                    <a:p>
                      <a:pPr marL="850265" algn="l">
                        <a:lnSpc>
                          <a:spcPts val="2315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-</a:t>
                      </a:r>
                      <a:r>
                        <a:rPr lang="en-US" sz="1400" dirty="0">
                          <a:effectLst/>
                        </a:rPr>
                        <a:t>15%</a:t>
                      </a:r>
                      <a:endParaRPr lang="en-IN" sz="1400" dirty="0">
                        <a:effectLst/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</a:tr>
              <a:tr h="646414"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275"/>
                        </a:spcBef>
                        <a:spcAft>
                          <a:spcPts val="0"/>
                        </a:spcAft>
                        <a:buSzPts val="1950"/>
                        <a:buFont typeface="Arial" panose="020B0604020202020204"/>
                        <a:buChar char="•"/>
                        <a:tabLst>
                          <a:tab pos="220980" algn="l"/>
                        </a:tabLst>
                      </a:pPr>
                      <a:endParaRPr lang="en-US" sz="2800" dirty="0" smtClean="0">
                        <a:effectLst/>
                      </a:endParaRPr>
                    </a:p>
                    <a:p>
                      <a:pPr marL="342900" lvl="0" indent="-342900" algn="l">
                        <a:spcBef>
                          <a:spcPts val="275"/>
                        </a:spcBef>
                        <a:spcAft>
                          <a:spcPts val="0"/>
                        </a:spcAft>
                        <a:buSzPts val="1950"/>
                        <a:buFont typeface="Arial" panose="020B0604020202020204"/>
                        <a:buChar char="•"/>
                        <a:tabLst>
                          <a:tab pos="220980" algn="l"/>
                        </a:tabLst>
                      </a:pPr>
                      <a:r>
                        <a:rPr lang="en-US" sz="1400" dirty="0" smtClean="0">
                          <a:effectLst/>
                        </a:rPr>
                        <a:t>2.0</a:t>
                      </a:r>
                      <a:endParaRPr lang="en-IN" sz="1400" dirty="0">
                        <a:effectLst/>
                        <a:latin typeface="Calibri" panose="020F0502020204030204"/>
                        <a:ea typeface="Arial" panose="020B060402020202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5640" algn="l"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effectLst/>
                      </a:endParaRPr>
                    </a:p>
                    <a:p>
                      <a:pPr marL="675640" algn="l"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2.6</a:t>
                      </a:r>
                      <a:endParaRPr lang="en-IN" sz="1400" dirty="0">
                        <a:effectLst/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 algn="l"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effectLst/>
                      </a:endParaRPr>
                    </a:p>
                    <a:p>
                      <a:pPr marL="850265" algn="l"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1.7</a:t>
                      </a:r>
                      <a:endParaRPr lang="en-IN" sz="1400" dirty="0">
                        <a:effectLst/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</a:tr>
              <a:tr h="646414"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275"/>
                        </a:spcBef>
                        <a:spcAft>
                          <a:spcPts val="0"/>
                        </a:spcAft>
                        <a:buSzPts val="1950"/>
                        <a:buFont typeface="Arial" panose="020B0604020202020204"/>
                        <a:buChar char="•"/>
                        <a:tabLst>
                          <a:tab pos="220980" algn="l"/>
                        </a:tabLst>
                      </a:pPr>
                      <a:endParaRPr lang="en-US" sz="2800" dirty="0" smtClean="0">
                        <a:effectLst/>
                      </a:endParaRPr>
                    </a:p>
                    <a:p>
                      <a:pPr marL="342900" lvl="0" indent="-342900" algn="l">
                        <a:spcBef>
                          <a:spcPts val="275"/>
                        </a:spcBef>
                        <a:spcAft>
                          <a:spcPts val="0"/>
                        </a:spcAft>
                        <a:buSzPts val="1950"/>
                        <a:buFont typeface="Arial" panose="020B0604020202020204"/>
                        <a:buChar char="•"/>
                        <a:tabLst>
                          <a:tab pos="220980" algn="l"/>
                        </a:tabLst>
                      </a:pPr>
                      <a:r>
                        <a:rPr lang="en-US" sz="1400" dirty="0" smtClean="0">
                          <a:effectLst/>
                        </a:rPr>
                        <a:t>2.5</a:t>
                      </a:r>
                      <a:endParaRPr lang="en-IN" sz="1400" dirty="0">
                        <a:effectLst/>
                        <a:latin typeface="Calibri" panose="020F0502020204030204"/>
                        <a:ea typeface="Arial" panose="020B060402020202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5640" algn="l"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effectLst/>
                      </a:endParaRPr>
                    </a:p>
                    <a:p>
                      <a:pPr marL="675640" algn="l"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3.25</a:t>
                      </a:r>
                      <a:endParaRPr lang="en-IN" sz="1400" dirty="0">
                        <a:effectLst/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265" algn="l"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endParaRPr lang="en-US" sz="2800" dirty="0" smtClean="0">
                        <a:effectLst/>
                      </a:endParaRPr>
                    </a:p>
                    <a:p>
                      <a:pPr marL="850265" algn="l">
                        <a:spcBef>
                          <a:spcPts val="27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2.1</a:t>
                      </a:r>
                      <a:endParaRPr lang="en-IN" sz="1400" dirty="0">
                        <a:effectLst/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563" y="5101030"/>
            <a:ext cx="3422073" cy="106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39D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237" y="5053028"/>
            <a:ext cx="3324043" cy="111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39D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66721" y="2422010"/>
            <a:ext cx="125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VIEWER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45681" y="1601319"/>
            <a:ext cx="1455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STEP WEDGE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724129" y="1485231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DENSITY RANGE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63536" y="3719780"/>
            <a:ext cx="1472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dirty="0">
                <a:solidFill>
                  <a:srgbClr val="FF0000"/>
                </a:solidFill>
              </a:rPr>
              <a:t>WATER MARK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91689" y="3850413"/>
            <a:ext cx="1802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CHEMICAL MARK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62515" y="4523583"/>
            <a:ext cx="1097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FILM FOG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451079" y="3817657"/>
            <a:ext cx="1362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FOLD MARK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99713" y="5241802"/>
            <a:ext cx="999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G.PORES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25260" y="5129224"/>
            <a:ext cx="2337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LACK OF PENETRATION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022281" y="5101030"/>
            <a:ext cx="1430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ROOT CAVITY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838199" y="277092"/>
            <a:ext cx="10873509" cy="5911272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ABOUT US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Gammaray Services was established in 2005 at </a:t>
            </a:r>
            <a:r>
              <a:rPr lang="en-US" dirty="0" err="1">
                <a:solidFill>
                  <a:srgbClr val="FF0000"/>
                </a:solidFill>
              </a:rPr>
              <a:t>Saidapet</a:t>
            </a:r>
            <a:r>
              <a:rPr lang="en-US" dirty="0">
                <a:solidFill>
                  <a:srgbClr val="FF0000"/>
                </a:solidFill>
              </a:rPr>
              <a:t>, Chennai – 15, and has been in the field since then.  We provide services to various industries, including petrochemicals, power plants, sugar industries, and pressure vessels.  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Details of the service are listed below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b="1" u="sng" dirty="0">
                <a:solidFill>
                  <a:srgbClr val="FF0000"/>
                </a:solidFill>
              </a:rPr>
              <a:t>SERVICES PROVIDED BY US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1. Radiography Testing.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2. Ultrasonic Flaw Detection / Thickness measurement. (UFD &amp; UTG)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3. Magnetic Particle Testing.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4. Dye Penetrant Testing.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5. Training and Consultancy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  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 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0"/>
            <a:ext cx="10797309" cy="6262254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sz="3200" b="1" i="1" dirty="0">
                <a:solidFill>
                  <a:srgbClr val="FF0000"/>
                </a:solidFill>
              </a:rPr>
              <a:t>Now, Gammaray Services merged with Mectek Ind </a:t>
            </a:r>
            <a:r>
              <a:rPr lang="en-US" sz="3200" b="1" i="1" dirty="0" smtClean="0">
                <a:solidFill>
                  <a:srgbClr val="FF0000"/>
                </a:solidFill>
              </a:rPr>
              <a:t>Sourcing</a:t>
            </a:r>
            <a:endParaRPr lang="en-US" sz="3200" i="1" dirty="0" smtClean="0">
              <a:solidFill>
                <a:srgbClr val="FF0000"/>
              </a:solidFill>
            </a:endParaRP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Mectek </a:t>
            </a:r>
            <a:r>
              <a:rPr lang="en-US" dirty="0">
                <a:solidFill>
                  <a:srgbClr val="FF0000"/>
                </a:solidFill>
              </a:rPr>
              <a:t>Ind Sourcing NDT division is headed by Shri. M.S. Viswanathan, who has had wide knowledge in NDT for the past 48 years.  He served in prestigious organizations such as BHEL/NTPC/EIL/AUDCO/TPL, and conducted third-party inspections for Lloyd's, DNV, BVQ, IRS, etc.  Conversant with international codes and specifications like ASME, ANSI, </a:t>
            </a:r>
            <a:r>
              <a:rPr lang="en-US" dirty="0" smtClean="0">
                <a:solidFill>
                  <a:srgbClr val="FF0000"/>
                </a:solidFill>
              </a:rPr>
              <a:t>DIN,BS</a:t>
            </a:r>
            <a:r>
              <a:rPr lang="en-US" dirty="0">
                <a:solidFill>
                  <a:srgbClr val="FF0000"/>
                </a:solidFill>
              </a:rPr>
              <a:t>, and BIS.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Apart </a:t>
            </a:r>
            <a:r>
              <a:rPr lang="en-US" dirty="0">
                <a:solidFill>
                  <a:srgbClr val="FF0000"/>
                </a:solidFill>
              </a:rPr>
              <a:t>from him, we have an associate with ASNT LEVEL III for our Technical consultancy.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517525" y="387350"/>
            <a:ext cx="11287125" cy="5789613"/>
          </a:xfrm>
        </p:spPr>
        <p:txBody>
          <a:bodyPr>
            <a:normAutofit fontScale="92500" lnSpcReduction="20000"/>
          </a:bodyPr>
          <a:lstStyle/>
          <a:p>
            <a:r>
              <a:rPr lang="en-US" sz="3300" b="1" i="1" u="sng" dirty="0">
                <a:solidFill>
                  <a:srgbClr val="FF0000"/>
                </a:solidFill>
              </a:rPr>
              <a:t>LIST OF EQUIPMENTS</a:t>
            </a:r>
            <a:endParaRPr lang="en-US" sz="3300" i="1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1.  Ultrasonic Flaw Detector              _                           </a:t>
            </a:r>
            <a:r>
              <a:rPr lang="en-US" dirty="0" smtClean="0">
                <a:solidFill>
                  <a:srgbClr val="FF0000"/>
                </a:solidFill>
              </a:rPr>
              <a:t>1 </a:t>
            </a:r>
            <a:r>
              <a:rPr lang="en-US" dirty="0">
                <a:solidFill>
                  <a:srgbClr val="FF0000"/>
                </a:solidFill>
              </a:rPr>
              <a:t>No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      Modsonic (Digital) Einstein II Sl. No 1762-0908                              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2.  Probe   Normal Modsonic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 2 </a:t>
            </a:r>
            <a:r>
              <a:rPr lang="en-US" dirty="0">
                <a:solidFill>
                  <a:srgbClr val="FF0000"/>
                </a:solidFill>
              </a:rPr>
              <a:t>Nos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3.  Probe   Dual Modsonic     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 2 </a:t>
            </a:r>
            <a:r>
              <a:rPr lang="en-US" dirty="0">
                <a:solidFill>
                  <a:srgbClr val="FF0000"/>
                </a:solidFill>
              </a:rPr>
              <a:t>Nos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4.  Probe   Angle Modsonic   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 2 </a:t>
            </a:r>
            <a:r>
              <a:rPr lang="en-US" dirty="0">
                <a:solidFill>
                  <a:srgbClr val="FF0000"/>
                </a:solidFill>
              </a:rPr>
              <a:t>Nos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5.  Cable Limo to Mini limo   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 6 </a:t>
            </a:r>
            <a:r>
              <a:rPr lang="en-US" dirty="0">
                <a:solidFill>
                  <a:srgbClr val="FF0000"/>
                </a:solidFill>
              </a:rPr>
              <a:t>Nos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6.  Reference block V1           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 1 No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7.  Reference Block V2                                                     2 Nos 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8.  Magnetic Yoke                    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1 </a:t>
            </a:r>
            <a:r>
              <a:rPr lang="en-US" dirty="0">
                <a:solidFill>
                  <a:srgbClr val="FF0000"/>
                </a:solidFill>
              </a:rPr>
              <a:t>No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9.  ASTM Ref Block for MPI                                             1 No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10. PIE Gauge                          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 2 </a:t>
            </a:r>
            <a:r>
              <a:rPr lang="en-US" dirty="0">
                <a:solidFill>
                  <a:srgbClr val="FF0000"/>
                </a:solidFill>
              </a:rPr>
              <a:t>Nos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For Penetrant testing, we use a reputed brand </a:t>
            </a:r>
            <a:r>
              <a:rPr lang="en-US" dirty="0" smtClean="0">
                <a:solidFill>
                  <a:srgbClr val="FF0000"/>
                </a:solidFill>
              </a:rPr>
              <a:t>chemical </a:t>
            </a:r>
            <a:r>
              <a:rPr lang="en-US" dirty="0">
                <a:solidFill>
                  <a:srgbClr val="FF0000"/>
                </a:solidFill>
              </a:rPr>
              <a:t>like Magnaflux,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MR chemicals, etc.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3134</Words>
  <Application>WPS Presentation</Application>
  <PresentationFormat>Widescreen</PresentationFormat>
  <Paragraphs>140</Paragraphs>
  <Slides>11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Arial</vt:lpstr>
      <vt:lpstr>Calibri</vt:lpstr>
      <vt:lpstr>Calibri Light</vt:lpstr>
      <vt:lpstr>Microsoft YaHei</vt:lpstr>
      <vt:lpstr>Arial Unicode MS</vt:lpstr>
      <vt:lpstr>Calibri</vt:lpstr>
      <vt:lpstr>Office Theme</vt:lpstr>
      <vt:lpstr>MECTEK IND SOURCING NDT DIVISION   NO 29/A Ground floor, Anna St, Srinivasa Nagar Padi Chennai -600 050  Contact No 94444 61538/8667554033/8925023444 E-Mail id: gammaraymsv@gmail.com jag.mechotech@yahoo.com</vt:lpstr>
      <vt:lpstr>SERVICE OFFERED BY US</vt:lpstr>
      <vt:lpstr>VISUAL TESTING  VISUAL INSPECTION TOOLS</vt:lpstr>
      <vt:lpstr>DYE PENETRANT TESTING (DPT)</vt:lpstr>
      <vt:lpstr>MAGNETIC PARTICLE TESTING (MPT)</vt:lpstr>
      <vt:lpstr>ULTRASONIC TESTING (UT)</vt:lpstr>
      <vt:lpstr>RADIOGRAPHY TESTING (RT)</vt:lpstr>
      <vt:lpstr> 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MECTEK IND SOURCEING NDT DIVISION  </dc:title>
  <dc:creator>Microsoft account</dc:creator>
  <cp:lastModifiedBy>Administrator</cp:lastModifiedBy>
  <cp:revision>26</cp:revision>
  <dcterms:created xsi:type="dcterms:W3CDTF">2026-01-23T02:18:00Z</dcterms:created>
  <dcterms:modified xsi:type="dcterms:W3CDTF">2026-01-30T10:48:07Z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8DCBF672D78642BDA6A7809C13ED6413_13</vt:lpwstr>
  </property>
  <property fmtid="{D5CDD505-2E9C-101B-9397-08002B2CF9AE}" pid="3" name="KSOProductBuildVer">
    <vt:lpwstr>1033-12.2.0.23196</vt:lpwstr>
  </property>
</Properties>
</file>